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96" r:id="rId4"/>
    <p:sldId id="259" r:id="rId5"/>
    <p:sldId id="365" r:id="rId6"/>
    <p:sldId id="264" r:id="rId7"/>
    <p:sldId id="399" r:id="rId8"/>
    <p:sldId id="266" r:id="rId9"/>
    <p:sldId id="366" r:id="rId10"/>
    <p:sldId id="258" r:id="rId11"/>
    <p:sldId id="397" r:id="rId12"/>
    <p:sldId id="382" r:id="rId13"/>
    <p:sldId id="260" r:id="rId14"/>
    <p:sldId id="261" r:id="rId15"/>
    <p:sldId id="262" r:id="rId16"/>
    <p:sldId id="265" r:id="rId17"/>
    <p:sldId id="380" r:id="rId18"/>
    <p:sldId id="268" r:id="rId19"/>
    <p:sldId id="361" r:id="rId20"/>
    <p:sldId id="267" r:id="rId21"/>
    <p:sldId id="368" r:id="rId22"/>
    <p:sldId id="280" r:id="rId23"/>
    <p:sldId id="370" r:id="rId24"/>
    <p:sldId id="269" r:id="rId25"/>
    <p:sldId id="400" r:id="rId26"/>
    <p:sldId id="401" r:id="rId27"/>
    <p:sldId id="353" r:id="rId28"/>
    <p:sldId id="369" r:id="rId29"/>
    <p:sldId id="270" r:id="rId30"/>
    <p:sldId id="373" r:id="rId31"/>
    <p:sldId id="354" r:id="rId32"/>
    <p:sldId id="371" r:id="rId33"/>
    <p:sldId id="355" r:id="rId34"/>
    <p:sldId id="391" r:id="rId35"/>
    <p:sldId id="386" r:id="rId36"/>
    <p:sldId id="281" r:id="rId37"/>
    <p:sldId id="283" r:id="rId38"/>
    <p:sldId id="285" r:id="rId39"/>
    <p:sldId id="363" r:id="rId40"/>
    <p:sldId id="389" r:id="rId41"/>
    <p:sldId id="381" r:id="rId42"/>
    <p:sldId id="394" r:id="rId43"/>
    <p:sldId id="364" r:id="rId44"/>
    <p:sldId id="357" r:id="rId45"/>
    <p:sldId id="358" r:id="rId46"/>
    <p:sldId id="392" r:id="rId47"/>
    <p:sldId id="387" r:id="rId48"/>
    <p:sldId id="388" r:id="rId49"/>
    <p:sldId id="360" r:id="rId50"/>
    <p:sldId id="359" r:id="rId51"/>
    <p:sldId id="277" r:id="rId52"/>
    <p:sldId id="379" r:id="rId53"/>
    <p:sldId id="362" r:id="rId54"/>
    <p:sldId id="367" r:id="rId55"/>
    <p:sldId id="374" r:id="rId56"/>
    <p:sldId id="383" r:id="rId57"/>
    <p:sldId id="384" r:id="rId58"/>
    <p:sldId id="385" r:id="rId59"/>
    <p:sldId id="356" r:id="rId60"/>
    <p:sldId id="372" r:id="rId61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257"/>
            <p14:sldId id="396"/>
            <p14:sldId id="259"/>
            <p14:sldId id="365"/>
            <p14:sldId id="264"/>
            <p14:sldId id="399"/>
            <p14:sldId id="266"/>
            <p14:sldId id="366"/>
            <p14:sldId id="258"/>
            <p14:sldId id="397"/>
            <p14:sldId id="382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5"/>
            <p14:sldId id="380"/>
            <p14:sldId id="268"/>
            <p14:sldId id="361"/>
            <p14:sldId id="267"/>
            <p14:sldId id="368"/>
            <p14:sldId id="280"/>
            <p14:sldId id="370"/>
          </p14:sldIdLst>
        </p14:section>
        <p14:section name="Untitled Section" id="{687BA674-6B14-4B0A-A9D4-0BC6E5C0C261}">
          <p14:sldIdLst>
            <p14:sldId id="269"/>
            <p14:sldId id="400"/>
            <p14:sldId id="401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3"/>
            <p14:sldId id="354"/>
            <p14:sldId id="371"/>
            <p14:sldId id="355"/>
            <p14:sldId id="391"/>
            <p14:sldId id="386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362"/>
            <p14:sldId id="367"/>
            <p14:sldId id="374"/>
            <p14:sldId id="383"/>
            <p14:sldId id="384"/>
            <p14:sldId id="385"/>
            <p14:sldId id="356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3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274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41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2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37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7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060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0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2024/7/1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b="1" i="1" dirty="0">
                <a:solidFill>
                  <a:schemeClr val="accent5"/>
                </a:solidFill>
                <a:effectLst/>
                <a:latin typeface="inherit"/>
              </a:rPr>
              <a:t>Sur quelques généralisations des divergences de </a:t>
            </a:r>
            <a:r>
              <a:rPr lang="fr-FR" altLang="ja-JP" b="1" i="1" dirty="0" err="1">
                <a:solidFill>
                  <a:schemeClr val="accent5"/>
                </a:solidFill>
                <a:effectLst/>
                <a:latin typeface="inherit"/>
              </a:rPr>
              <a:t>Bregman</a:t>
            </a:r>
            <a:endParaRPr lang="en-US" altLang="ja-JP" b="1" dirty="0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 err="1"/>
              <a:t>GdR</a:t>
            </a:r>
            <a:r>
              <a:rPr kumimoji="1" lang="en-US" altLang="ja-JP" sz="2000" b="1" dirty="0"/>
              <a:t> IASIS</a:t>
            </a:r>
          </a:p>
          <a:p>
            <a:pPr algn="ctr"/>
            <a:r>
              <a:rPr kumimoji="1" lang="en-US" altLang="ja-JP" sz="2000" b="1" dirty="0"/>
              <a:t>5 Juillet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 descr="Institut Henri Poincaré | Sorbonne Université| Sciences &amp; Ingénierie">
            <a:extLst>
              <a:ext uri="{FF2B5EF4-FFF2-40B4-BE49-F238E27FC236}">
                <a16:creationId xmlns:a16="http://schemas.microsoft.com/office/drawing/2014/main" id="{04BBCD09-F65B-D8D6-5D67-C399F392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299" y="4943913"/>
            <a:ext cx="3514451" cy="18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514B1-BB4E-F8EA-B78D-5B5026875E71}"/>
              </a:ext>
            </a:extLst>
          </p:cNvPr>
          <p:cNvSpPr txBox="1"/>
          <p:nvPr/>
        </p:nvSpPr>
        <p:spPr>
          <a:xfrm>
            <a:off x="9457518" y="2921927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By analogy to</a:t>
            </a:r>
          </a:p>
          <a:p>
            <a:r>
              <a:rPr lang="en-US" altLang="ja-JP" dirty="0"/>
              <a:t>total least squares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784754" y="6059159"/>
            <a:ext cx="614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en-US" altLang="ja-JP" sz="2400" dirty="0"/>
              <a:t>lso called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660036" y="91946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8CA75-935E-F597-BEE4-9558015FA8B0}"/>
              </a:ext>
            </a:extLst>
          </p:cNvPr>
          <p:cNvSpPr txBox="1"/>
          <p:nvPr/>
        </p:nvSpPr>
        <p:spPr>
          <a:xfrm>
            <a:off x="8839459" y="2846082"/>
            <a:ext cx="25506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gradient 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required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to calculate slopes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82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majorizes</a:t>
            </a:r>
            <a:r>
              <a:rPr kumimoji="1" lang="en-US" altLang="ja-JP" sz="2400" dirty="0"/>
              <a:t>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      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    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X1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2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)=log 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∫</a:t>
            </a:r>
            <a:r>
              <a:rPr lang="en-US" altLang="ja-JP" i="0" baseline="-25000" dirty="0">
                <a:effectLst/>
                <a:highlight>
                  <a:srgbClr val="00FFFF"/>
                </a:highlight>
              </a:rPr>
              <a:t>X2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exp(&lt;x,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 θ 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&gt;) d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μ</a:t>
            </a:r>
            <a:r>
              <a:rPr lang="en-US" altLang="ja-JP" i="0" dirty="0">
                <a:effectLst/>
                <a:highlight>
                  <a:srgbClr val="00FFFF"/>
                </a:highlight>
              </a:rPr>
              <a:t>(x) </a:t>
            </a:r>
            <a:r>
              <a:rPr lang="ja-JP" altLang="en-US" sz="2800" b="0" i="0" dirty="0">
                <a:effectLst/>
                <a:highlight>
                  <a:srgbClr val="00FFFF"/>
                </a:highlight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  <a:highlight>
                  <a:srgbClr val="00FFFF"/>
                </a:highlight>
              </a:rPr>
              <a:t> </a:t>
            </a:r>
            <a:r>
              <a:rPr lang="en-US" altLang="ja-JP" dirty="0">
                <a:highlight>
                  <a:srgbClr val="00FFFF"/>
                </a:highlight>
              </a:rPr>
              <a:t>F</a:t>
            </a:r>
            <a:r>
              <a:rPr lang="en-US" altLang="ja-JP" baseline="-25000" dirty="0">
                <a:highlight>
                  <a:srgbClr val="00FFFF"/>
                </a:highlight>
              </a:rPr>
              <a:t>1</a:t>
            </a:r>
            <a:r>
              <a:rPr lang="en-US" altLang="ja-JP" dirty="0">
                <a:highlight>
                  <a:srgbClr val="00FFFF"/>
                </a:highlight>
              </a:rPr>
              <a:t>(</a:t>
            </a:r>
            <a:r>
              <a:rPr lang="el-GR" altLang="ja-JP" i="0" dirty="0">
                <a:effectLst/>
                <a:highlight>
                  <a:srgbClr val="00FFFF"/>
                </a:highlight>
              </a:rPr>
              <a:t>θ</a:t>
            </a:r>
            <a:r>
              <a:rPr lang="en-US" altLang="ja-JP" dirty="0">
                <a:highlight>
                  <a:srgbClr val="00FFFF"/>
                </a:highlight>
              </a:rPr>
              <a:t>)</a:t>
            </a:r>
          </a:p>
          <a:p>
            <a:endParaRPr lang="en-US" altLang="ja-JP" dirty="0">
              <a:highlight>
                <a:srgbClr val="00FFFF"/>
              </a:highlight>
            </a:endParaRPr>
          </a:p>
          <a:p>
            <a:r>
              <a:rPr lang="en-US" altLang="ja-JP" dirty="0"/>
              <a:t>Then KL divergence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</a:t>
            </a:r>
            <a:r>
              <a:rPr kumimoji="1" lang="en-US" altLang="ja-JP" i="1" dirty="0"/>
              <a:t>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" y="18255"/>
            <a:ext cx="11685115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Ordinary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1 ,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dirty="0">
                <a:highlight>
                  <a:srgbClr val="FFFF00"/>
                </a:highlight>
              </a:rPr>
              <a:t>) ⇔  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1</a:t>
            </a:r>
            <a:r>
              <a:rPr lang="en-US" altLang="ja-JP" baseline="30000" dirty="0">
                <a:highlight>
                  <a:srgbClr val="FFFF00"/>
                </a:highlight>
              </a:rPr>
              <a:t>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 </a:t>
            </a:r>
            <a:r>
              <a:rPr lang="ja-JP" altLang="en-US" sz="28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≤  </a:t>
            </a:r>
            <a:r>
              <a:rPr lang="en-US" altLang="ja-JP" sz="2800" dirty="0">
                <a:highlight>
                  <a:srgbClr val="FFFF00"/>
                </a:highlight>
              </a:rPr>
              <a:t>F</a:t>
            </a:r>
            <a:r>
              <a:rPr lang="en-US" altLang="ja-JP" sz="2800" baseline="-25000" dirty="0">
                <a:highlight>
                  <a:srgbClr val="FFFF00"/>
                </a:highlight>
              </a:rPr>
              <a:t>2</a:t>
            </a:r>
            <a:r>
              <a:rPr lang="en-US" altLang="ja-JP" dirty="0">
                <a:highlight>
                  <a:srgbClr val="FFFF00"/>
                </a:highlight>
              </a:rPr>
              <a:t>*</a:t>
            </a:r>
            <a:r>
              <a:rPr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sz="2800" dirty="0">
                <a:highlight>
                  <a:srgbClr val="FFFF00"/>
                </a:highlight>
              </a:rPr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1200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two functions</a:t>
            </a:r>
            <a:r>
              <a:rPr kumimoji="1" lang="en-US" altLang="ja-JP" sz="2800" dirty="0"/>
              <a:t>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 function: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</a:t>
            </a:r>
            <a:r>
              <a:rPr kumimoji="1" lang="en-US" altLang="ja-JP" sz="2800" i="1" dirty="0"/>
              <a:t>interplay of two dualities in information geometry</a:t>
            </a:r>
            <a:r>
              <a:rPr kumimoji="1" lang="en-US" altLang="ja-JP" sz="2800" dirty="0"/>
              <a:t>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279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bi-duality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general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7" y="1906437"/>
            <a:ext cx="5872299" cy="384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428949" y="5935492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E022-C23D-6605-CF22-098C895E2FCF}"/>
              </a:ext>
            </a:extLst>
          </p:cNvPr>
          <p:cNvSpPr txBox="1"/>
          <p:nvPr/>
        </p:nvSpPr>
        <p:spPr>
          <a:xfrm>
            <a:off x="648673" y="1288611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geodesic is defined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 connection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251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normal pdfs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1009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divergence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Natural parameters</a:t>
            </a:r>
            <a:r>
              <a:rPr kumimoji="1" lang="en-US" altLang="ja-JP" sz="2400" b="1" dirty="0"/>
              <a:t>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Cumulant function</a:t>
            </a:r>
            <a:r>
              <a:rPr kumimoji="1" lang="en-US" altLang="ja-JP" sz="2400" b="1" dirty="0"/>
              <a:t>,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912008" y="5061964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(beware: not mixture of Gaussians)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with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11879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Unify</a:t>
            </a:r>
            <a:r>
              <a:rPr lang="en-US" altLang="ja-JP" sz="2400" dirty="0"/>
              <a:t>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F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IS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Euclidean L22, KLD and ISD all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098" y="4665741"/>
            <a:ext cx="963729" cy="9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17" y="4777779"/>
            <a:ext cx="1054157" cy="84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39" y="4674953"/>
            <a:ext cx="861389" cy="8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6455175" y="3361172"/>
            <a:ext cx="391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Popular in </a:t>
            </a:r>
          </a:p>
          <a:p>
            <a:r>
              <a:rPr lang="en-US" altLang="ja-JP" sz="2000" dirty="0"/>
              <a:t>geometry, </a:t>
            </a:r>
          </a:p>
          <a:p>
            <a:r>
              <a:rPr lang="en-US" altLang="ja-JP" sz="2000" dirty="0"/>
              <a:t>information theory, </a:t>
            </a:r>
          </a:p>
          <a:p>
            <a:r>
              <a:rPr lang="en-US" altLang="ja-JP" sz="2000" dirty="0"/>
              <a:t>signal/sound processing! 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pairs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089646" y="374469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268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normal pdfs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/>
              <a:t>When d&gt;1, some sectional curvatures of (</a:t>
            </a:r>
            <a:r>
              <a:rPr kumimoji="1" lang="en-US" altLang="ja-JP" sz="2400" dirty="0" err="1"/>
              <a:t>M,g</a:t>
            </a:r>
            <a:r>
              <a:rPr kumimoji="1" lang="en-US" altLang="ja-JP" sz="2400" baseline="-25000" dirty="0" err="1"/>
              <a:t>Fisher</a:t>
            </a:r>
            <a:r>
              <a:rPr kumimoji="1" lang="en-US" altLang="ja-JP" sz="2400" dirty="0"/>
              <a:t>) are positive,</a:t>
            </a:r>
          </a:p>
          <a:p>
            <a:pPr marL="0" indent="0">
              <a:buNone/>
            </a:pPr>
            <a:r>
              <a:rPr lang="en-US" altLang="ja-JP" sz="2400" dirty="0"/>
              <a:t>MVN Fisher-Rao manifold is </a:t>
            </a:r>
            <a:r>
              <a:rPr lang="en-US" altLang="ja-JP" sz="2400" u="sng" dirty="0"/>
              <a:t>not</a:t>
            </a:r>
            <a:r>
              <a:rPr lang="en-US" altLang="ja-JP" sz="2400" dirty="0"/>
              <a:t> Hadamard manifold. </a:t>
            </a:r>
          </a:p>
          <a:p>
            <a:pPr marL="0" indent="0">
              <a:buNone/>
            </a:pPr>
            <a:r>
              <a:rPr lang="en-US" altLang="ja-JP" sz="2400" dirty="0"/>
              <a:t>… But centered normal submanifold is Hadamard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71" y="847334"/>
            <a:ext cx="2492326" cy="929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6807-6E95-B858-C98A-1C02C1A1A575}"/>
              </a:ext>
            </a:extLst>
          </p:cNvPr>
          <p:cNvSpPr txBox="1"/>
          <p:nvPr/>
        </p:nvSpPr>
        <p:spPr>
          <a:xfrm>
            <a:off x="9485420" y="2948450"/>
            <a:ext cx="2747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Embed in SPD</a:t>
            </a:r>
          </a:p>
          <a:p>
            <a:r>
              <a:rPr lang="en-US" altLang="ja-JP" sz="2400" dirty="0"/>
              <a:t>of dimension</a:t>
            </a:r>
          </a:p>
          <a:p>
            <a:r>
              <a:rPr kumimoji="1" lang="en-US" altLang="ja-JP" sz="2400" dirty="0"/>
              <a:t>2d+1, submersion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Arithmetic Harmonic Mean 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Sequences with A</a:t>
            </a:r>
            <a:r>
              <a:rPr lang="en-US" sz="2400" baseline="-25000" dirty="0"/>
              <a:t>0</a:t>
            </a:r>
            <a:r>
              <a:rPr lang="en-US" sz="2400" dirty="0"/>
              <a:t>=X &amp;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765760" y="1619452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3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597045" y="636614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three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518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u="sng" dirty="0"/>
              <a:t>Example of convex functions from statistical models</a:t>
            </a:r>
            <a:r>
              <a:rPr lang="en-US" altLang="ja-JP" dirty="0"/>
              <a:t>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D036-0DC2-DE77-2107-11D02721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7" y="125459"/>
            <a:ext cx="1196822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Answer:  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Kullback-Leibler</a:t>
            </a:r>
            <a:r>
              <a:rPr kumimoji="1" lang="en-US" altLang="ja-JP" b="1" dirty="0">
                <a:solidFill>
                  <a:schemeClr val="accent5"/>
                </a:solidFill>
              </a:rPr>
              <a:t> divergence between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non-normalized exponential family densities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A169-B34F-AFA9-15EB-E5EE4D06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5" y="1451022"/>
            <a:ext cx="11968222" cy="545409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</a:t>
            </a:r>
            <a:r>
              <a:rPr kumimoji="1" lang="en-US" altLang="ja-JP" i="1" dirty="0"/>
              <a:t>positive</a:t>
            </a:r>
            <a:r>
              <a:rPr kumimoji="1" lang="en-US" altLang="ja-JP" dirty="0"/>
              <a:t> measures: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</a:t>
            </a:r>
            <a:r>
              <a:rPr lang="en-US" altLang="ja-JP" b="1" dirty="0"/>
              <a:t>D</a:t>
            </a:r>
            <a:r>
              <a:rPr lang="en-US" altLang="ja-JP" b="1" baseline="-25000" dirty="0"/>
              <a:t>KL</a:t>
            </a:r>
            <a:r>
              <a:rPr lang="en-US" altLang="ja-JP" b="1" baseline="30000" dirty="0"/>
              <a:t>+</a:t>
            </a:r>
            <a:r>
              <a:rPr lang="en-US" altLang="ja-JP" b="1" dirty="0"/>
              <a:t>[p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</a:t>
            </a:r>
            <a:r>
              <a:rPr lang="ja-JP" altLang="en-US" b="1" i="0" dirty="0">
                <a:effectLst/>
                <a:latin typeface="Source Sans Pro" panose="020B0503030403020204" pitchFamily="34" charset="0"/>
              </a:rPr>
              <a:t> ∫ 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{ 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 log (p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(x)/p</a:t>
            </a:r>
            <a:r>
              <a:rPr lang="en-US" altLang="ja-JP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(x)-p</a:t>
            </a:r>
            <a:r>
              <a:rPr lang="en-US" altLang="ja-JP" b="1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b="1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b="1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Exponential family density:</a:t>
            </a:r>
          </a:p>
          <a:p>
            <a:pPr lvl="1"/>
            <a:r>
              <a:rPr lang="en-US" altLang="ja-JP" dirty="0"/>
              <a:t>Normalized: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lvl="1"/>
            <a:r>
              <a:rPr lang="en-US" altLang="ja-JP" i="0" dirty="0">
                <a:effectLst/>
              </a:rPr>
              <a:t>Non-normalized: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</a:p>
          <a:p>
            <a:r>
              <a:rPr lang="en-US" altLang="ja-JP" dirty="0"/>
              <a:t> Hence,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)=</a:t>
            </a:r>
            <a:r>
              <a:rPr lang="en-US" altLang="ja-JP" i="0" dirty="0">
                <a:effectLst/>
              </a:rPr>
              <a:t>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)/Z(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with </a:t>
            </a:r>
            <a:r>
              <a:rPr lang="en-US" altLang="ja-JP" b="1" dirty="0">
                <a:solidFill>
                  <a:srgbClr val="FF0000"/>
                </a:solidFill>
              </a:rPr>
              <a:t>partition function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)=exp(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</a:t>
            </a:r>
            <a:r>
              <a:rPr lang="en-US" altLang="ja-JP" dirty="0"/>
              <a:t>) and  cumulant function </a:t>
            </a:r>
            <a:r>
              <a:rPr lang="en-US" altLang="ja-JP" i="0" dirty="0">
                <a:effectLst/>
              </a:rPr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)=log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F is convex and </a:t>
            </a:r>
            <a:r>
              <a:rPr lang="en-US" altLang="ja-JP" b="1" dirty="0">
                <a:solidFill>
                  <a:srgbClr val="FF0000"/>
                </a:solidFill>
              </a:rPr>
              <a:t>Z is log-convex</a:t>
            </a:r>
            <a:r>
              <a:rPr lang="en-US" altLang="ja-JP" dirty="0"/>
              <a:t>, and log-convex functions are convex functions. </a:t>
            </a:r>
          </a:p>
          <a:p>
            <a:endParaRPr lang="en-US" altLang="ja-JP" dirty="0"/>
          </a:p>
          <a:p>
            <a:r>
              <a:rPr lang="en-US" altLang="ja-JP" dirty="0"/>
              <a:t>Widely used in ML : KLD between 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F:</a:t>
            </a:r>
          </a:p>
          <a:p>
            <a:pPr marL="0" indent="0">
              <a:buNone/>
            </a:pPr>
            <a:r>
              <a:rPr lang="en-US" altLang="ja-JP" b="1" dirty="0"/>
              <a:t>                             D</a:t>
            </a:r>
            <a:r>
              <a:rPr lang="en-US" altLang="ja-JP" b="1" baseline="-25000" dirty="0"/>
              <a:t>KL</a:t>
            </a:r>
            <a:r>
              <a:rPr lang="en-US" altLang="ja-JP" b="1" dirty="0"/>
              <a:t>[p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(x):p</a:t>
            </a:r>
            <a:r>
              <a:rPr lang="el-GR" altLang="ja-JP" b="1" i="0" baseline="-25000" dirty="0">
                <a:effectLst/>
              </a:rPr>
              <a:t>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(x)] = B</a:t>
            </a:r>
            <a:r>
              <a:rPr lang="en-US" altLang="ja-JP" b="1" baseline="-25000" dirty="0"/>
              <a:t>F</a:t>
            </a:r>
            <a:r>
              <a:rPr lang="en-US" altLang="ja-JP" baseline="30000" dirty="0">
                <a:solidFill>
                  <a:srgbClr val="FF66FF"/>
                </a:solidFill>
              </a:rPr>
              <a:t>*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baseline="-25000" dirty="0"/>
              <a:t>1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] = B</a:t>
            </a:r>
            <a:r>
              <a:rPr lang="en-US" altLang="ja-JP" b="1" baseline="-25000" dirty="0"/>
              <a:t>F</a:t>
            </a:r>
            <a:r>
              <a:rPr lang="en-US" altLang="ja-JP" b="1" dirty="0"/>
              <a:t>[</a:t>
            </a:r>
            <a:r>
              <a:rPr lang="el-GR" altLang="ja-JP" b="1" i="0" dirty="0">
                <a:effectLst/>
              </a:rPr>
              <a:t>θ</a:t>
            </a:r>
            <a:r>
              <a:rPr lang="en-US" altLang="ja-JP" b="1" i="0" baseline="-25000" dirty="0">
                <a:effectLst/>
              </a:rPr>
              <a:t>2</a:t>
            </a:r>
            <a:r>
              <a:rPr lang="en-US" altLang="ja-JP" b="1" i="0" dirty="0">
                <a:effectLst/>
              </a:rPr>
              <a:t>:</a:t>
            </a:r>
            <a:r>
              <a:rPr lang="el-GR" altLang="ja-JP" b="1" i="0" dirty="0">
                <a:effectLst/>
              </a:rPr>
              <a:t> θ</a:t>
            </a:r>
            <a:r>
              <a:rPr lang="en-US" altLang="ja-JP" b="1" i="0" baseline="-25000" dirty="0">
                <a:effectLst/>
              </a:rPr>
              <a:t>1</a:t>
            </a:r>
            <a:r>
              <a:rPr lang="en-US" altLang="ja-JP" b="1" dirty="0"/>
              <a:t>]</a:t>
            </a:r>
            <a:endParaRPr lang="en-US" altLang="ja-JP" dirty="0"/>
          </a:p>
          <a:p>
            <a:r>
              <a:rPr lang="en-US" altLang="ja-JP" dirty="0"/>
              <a:t>New: KLD between non-normalized densities = </a:t>
            </a:r>
            <a:r>
              <a:rPr lang="en-US" altLang="ja-JP" dirty="0">
                <a:solidFill>
                  <a:srgbClr val="FF66FF"/>
                </a:solidFill>
              </a:rPr>
              <a:t>reverse</a:t>
            </a:r>
            <a:r>
              <a:rPr lang="en-US" altLang="ja-JP" dirty="0"/>
              <a:t> Bregman </a:t>
            </a:r>
            <a:r>
              <a:rPr lang="en-US" altLang="ja-JP" dirty="0" err="1"/>
              <a:t>wrt</a:t>
            </a:r>
            <a:r>
              <a:rPr lang="en-US" altLang="ja-JP" dirty="0"/>
              <a:t> Z:</a:t>
            </a:r>
          </a:p>
          <a:p>
            <a:pPr marL="0" indent="0" algn="ctr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(x):p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(x)]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aseline="300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  = 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Z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66F1-F6C4-849C-5C28-0E0F6A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DCAC-E74B-C06A-BFAC-3BCF3A50AA63}"/>
              </a:ext>
            </a:extLst>
          </p:cNvPr>
          <p:cNvSpPr txBox="1"/>
          <p:nvPr/>
        </p:nvSpPr>
        <p:spPr>
          <a:xfrm>
            <a:off x="10244892" y="6488668"/>
            <a:ext cx="15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2312.12849</a:t>
            </a:r>
          </a:p>
        </p:txBody>
      </p:sp>
      <p:pic>
        <p:nvPicPr>
          <p:cNvPr id="2050" name="Picture 2" descr="Brand New New Icon, HD Png Download , Transparent Png Image - PNGitem">
            <a:extLst>
              <a:ext uri="{FF2B5EF4-FFF2-40B4-BE49-F238E27FC236}">
                <a16:creationId xmlns:a16="http://schemas.microsoft.com/office/drawing/2014/main" id="{67876D3D-481E-3D07-B442-B6297D9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6" y="6031154"/>
            <a:ext cx="880482" cy="50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4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4AD-D87F-85E3-B320-3BB10EAE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18255"/>
            <a:ext cx="1175216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Proof: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KLD non-normalized EFs = BD </a:t>
            </a:r>
            <a:r>
              <a:rPr kumimoji="1" lang="en-US" altLang="ja-JP" b="1" dirty="0" err="1">
                <a:solidFill>
                  <a:schemeClr val="accent5"/>
                </a:solidFill>
                <a:highlight>
                  <a:srgbClr val="00FFFF"/>
                </a:highlight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00FFFF"/>
                </a:highlight>
              </a:rPr>
              <a:t> Z</a:t>
            </a:r>
            <a:endParaRPr kumimoji="1" lang="ja-JP" altLang="en-US" b="1" dirty="0">
              <a:solidFill>
                <a:schemeClr val="accent5"/>
              </a:solidFill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B7EE-D0C6-5AEE-287B-37375163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253331"/>
            <a:ext cx="11972081" cy="5436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baseline="30000" dirty="0"/>
              <a:t>+</a:t>
            </a:r>
            <a:r>
              <a:rPr lang="en-US" altLang="ja-JP" dirty="0"/>
              <a:t>[q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(x):q</a:t>
            </a:r>
            <a:r>
              <a:rPr lang="el-GR" altLang="ja-JP" i="0" baseline="-25000" dirty="0">
                <a:effectLst/>
              </a:rPr>
              <a:t>θ</a:t>
            </a:r>
            <a:r>
              <a:rPr lang="en-US" altLang="ja-JP" baseline="-25000" dirty="0"/>
              <a:t>2</a:t>
            </a:r>
            <a:r>
              <a:rPr lang="en-US" altLang="ja-JP" dirty="0"/>
              <a:t>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{ 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 log (q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(x)/q</a:t>
            </a:r>
            <a:r>
              <a:rPr lang="el-GR" altLang="ja-JP" i="0" baseline="-25000" dirty="0">
                <a:effectLst/>
              </a:rPr>
              <a:t> θ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(x))+ </a:t>
            </a:r>
            <a:r>
              <a:rPr lang="en-US" altLang="ja-JP" i="1" dirty="0">
                <a:solidFill>
                  <a:schemeClr val="accent4"/>
                </a:solidFill>
                <a:latin typeface="Source Sans Pro" panose="020B0503030403020204" pitchFamily="34" charset="0"/>
              </a:rPr>
              <a:t>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(x)-q</a:t>
            </a:r>
            <a:r>
              <a:rPr lang="el-GR" altLang="ja-JP" i="0" baseline="-2500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i="1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i="1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} 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         = </a:t>
            </a:r>
            <a:r>
              <a:rPr lang="en-US" altLang="ja-JP" dirty="0">
                <a:solidFill>
                  <a:schemeClr val="accent4"/>
                </a:solidFill>
              </a:rPr>
              <a:t>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2</a:t>
            </a:r>
            <a:r>
              <a:rPr lang="en-US" altLang="ja-JP" dirty="0">
                <a:solidFill>
                  <a:schemeClr val="accent4"/>
                </a:solidFill>
              </a:rPr>
              <a:t>)-Z(</a:t>
            </a:r>
            <a:r>
              <a:rPr lang="el-GR" altLang="ja-JP" dirty="0">
                <a:solidFill>
                  <a:schemeClr val="accent4"/>
                </a:solidFill>
              </a:rPr>
              <a:t>θ</a:t>
            </a:r>
            <a:r>
              <a:rPr lang="en-US" altLang="ja-JP" baseline="-25000" dirty="0">
                <a:solidFill>
                  <a:schemeClr val="accent4"/>
                </a:solidFill>
              </a:rPr>
              <a:t>1</a:t>
            </a:r>
            <a:r>
              <a:rPr lang="en-US" altLang="ja-JP" dirty="0">
                <a:solidFill>
                  <a:schemeClr val="accent4"/>
                </a:solidFill>
              </a:rPr>
              <a:t>) </a:t>
            </a:r>
            <a:r>
              <a:rPr lang="en-US" altLang="ja-JP" dirty="0"/>
              <a:t>+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[&lt;(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-</a:t>
            </a:r>
            <a:r>
              <a:rPr lang="el-GR" altLang="ja-JP" dirty="0"/>
              <a:t> θ</a:t>
            </a:r>
            <a:r>
              <a:rPr lang="en-US" altLang="ja-JP" baseline="-25000" dirty="0"/>
              <a:t>2</a:t>
            </a:r>
            <a:r>
              <a:rPr lang="en-US" altLang="ja-JP" dirty="0"/>
              <a:t>),x&gt;]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Recall  “moment parameter”: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dirty="0"/>
              <a:t>[x]=</a:t>
            </a:r>
            <a:r>
              <a:rPr kumimoji="1" lang="el-GR" altLang="ja-JP" dirty="0"/>
              <a:t> </a:t>
            </a:r>
            <a:r>
              <a:rPr lang="el-GR" altLang="ja-JP" dirty="0"/>
              <a:t>η</a:t>
            </a:r>
            <a:r>
              <a:rPr lang="en-US" altLang="ja-JP" dirty="0"/>
              <a:t>  =</a:t>
            </a:r>
            <a:r>
              <a:rPr lang="en-US" altLang="ja-JP" baseline="-25000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But E</a:t>
            </a:r>
            <a:r>
              <a:rPr lang="en-US" altLang="ja-JP" baseline="-25000" dirty="0"/>
              <a:t>q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 E</a:t>
            </a:r>
            <a:r>
              <a:rPr lang="en-US" altLang="ja-JP" baseline="-25000" dirty="0"/>
              <a:t>p</a:t>
            </a:r>
            <a:r>
              <a:rPr lang="el-GR" altLang="ja-JP" baseline="-25000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[x] = 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lang="el-GR" altLang="ja-JP" dirty="0"/>
              <a:t>η</a:t>
            </a:r>
            <a:r>
              <a:rPr lang="en-US" altLang="ja-JP" baseline="-25000" dirty="0"/>
              <a:t>1 </a:t>
            </a:r>
            <a:r>
              <a:rPr lang="en-US" altLang="ja-JP" dirty="0"/>
              <a:t>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Since F(</a:t>
            </a:r>
            <a:r>
              <a:rPr lang="el-GR" altLang="ja-JP" dirty="0"/>
              <a:t>θ</a:t>
            </a:r>
            <a:r>
              <a:rPr kumimoji="1" lang="en-US" altLang="ja-JP" dirty="0"/>
              <a:t>) =log Z(</a:t>
            </a:r>
            <a:r>
              <a:rPr lang="el-GR" altLang="ja-JP" dirty="0"/>
              <a:t>θ</a:t>
            </a:r>
            <a:r>
              <a:rPr kumimoji="1" lang="en-US" altLang="ja-JP" dirty="0"/>
              <a:t>) , we have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dirty="0"/>
              <a:t>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Hence,  </a:t>
            </a:r>
            <a:r>
              <a:rPr lang="en-US" altLang="ja-JP" b="1" dirty="0"/>
              <a:t>E</a:t>
            </a:r>
            <a:r>
              <a:rPr lang="en-US" altLang="ja-JP" b="1" baseline="-25000" dirty="0"/>
              <a:t>q</a:t>
            </a:r>
            <a:r>
              <a:rPr lang="el-GR" altLang="ja-JP" b="1" baseline="-25000" dirty="0"/>
              <a:t>θ</a:t>
            </a:r>
            <a:r>
              <a:rPr lang="en-US" altLang="ja-JP" b="1" baseline="-25000" dirty="0"/>
              <a:t>1</a:t>
            </a:r>
            <a:r>
              <a:rPr lang="en-US" altLang="ja-JP" b="1" dirty="0"/>
              <a:t>[x]</a:t>
            </a:r>
            <a:r>
              <a:rPr lang="en-US" altLang="ja-JP" dirty="0"/>
              <a:t> = </a:t>
            </a:r>
            <a:r>
              <a:rPr lang="en-US" altLang="ja-JP" baseline="-25000" dirty="0"/>
              <a:t>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 = </a:t>
            </a:r>
            <a:r>
              <a:rPr lang="en-US" altLang="ja-JP" dirty="0"/>
              <a:t>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lang="en-US" altLang="ja-JP" dirty="0"/>
              <a:t>)</a:t>
            </a:r>
            <a:r>
              <a:rPr kumimoji="1" lang="el-GR" altLang="ja-JP" dirty="0"/>
              <a:t> ∇</a:t>
            </a:r>
            <a:r>
              <a:rPr lang="en-US" altLang="ja-JP" dirty="0"/>
              <a:t>Z</a:t>
            </a:r>
            <a:r>
              <a:rPr kumimoji="1"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)/Z(</a:t>
            </a:r>
            <a:r>
              <a:rPr lang="el-GR" altLang="ja-JP" dirty="0"/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)=</a:t>
            </a:r>
            <a:r>
              <a:rPr kumimoji="1" lang="el-GR" altLang="ja-JP" b="1" dirty="0"/>
              <a:t>∇</a:t>
            </a:r>
            <a:r>
              <a:rPr lang="en-US" altLang="ja-JP" b="1" dirty="0"/>
              <a:t>Z</a:t>
            </a:r>
            <a:r>
              <a:rPr kumimoji="1" lang="en-US" altLang="ja-JP" b="1" dirty="0"/>
              <a:t>(</a:t>
            </a:r>
            <a:r>
              <a:rPr lang="el-GR" altLang="ja-JP" b="1" dirty="0"/>
              <a:t>θ</a:t>
            </a:r>
            <a:r>
              <a:rPr lang="en-US" altLang="ja-JP" b="1" baseline="-25000" dirty="0"/>
              <a:t>1</a:t>
            </a:r>
            <a:r>
              <a:rPr kumimoji="1" lang="en-US" altLang="ja-JP" b="1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highlight>
                  <a:srgbClr val="FFFF00"/>
                </a:highlight>
              </a:rPr>
              <a:t>KL</a:t>
            </a:r>
            <a:r>
              <a:rPr lang="en-US" altLang="ja-JP" b="1" baseline="30000" dirty="0">
                <a:highlight>
                  <a:srgbClr val="FFFF00"/>
                </a:highlight>
              </a:rPr>
              <a:t>+</a:t>
            </a:r>
            <a:r>
              <a:rPr lang="en-US" altLang="ja-JP" b="1" dirty="0">
                <a:highlight>
                  <a:srgbClr val="FFFF00"/>
                </a:highlight>
              </a:rPr>
              <a:t>[q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(x):q</a:t>
            </a:r>
            <a:r>
              <a:rPr lang="el-GR" altLang="ja-JP" b="1" i="0" baseline="-2500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(x)] =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highlight>
                  <a:srgbClr val="FFFF00"/>
                </a:highlight>
              </a:rPr>
              <a:t>) - Z(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highlight>
                  <a:srgbClr val="FFFF00"/>
                </a:highlight>
              </a:rPr>
              <a:t>) - &lt;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2 -</a:t>
            </a:r>
            <a:r>
              <a:rPr lang="el-GR" altLang="ja-JP" b="1" dirty="0"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highlight>
                  <a:srgbClr val="FFFF00"/>
                </a:highlight>
              </a:rPr>
              <a:t>1,</a:t>
            </a:r>
            <a:r>
              <a:rPr kumimoji="1" lang="el-GR" altLang="ja-JP" b="1" dirty="0">
                <a:highlight>
                  <a:srgbClr val="FFFF00"/>
                </a:highlight>
              </a:rPr>
              <a:t>∇</a:t>
            </a:r>
            <a:r>
              <a:rPr lang="en-US" altLang="ja-JP" b="1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dirty="0"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)&gt; = B</a:t>
            </a:r>
            <a:r>
              <a:rPr kumimoji="1" lang="en-US" altLang="ja-JP" b="1" baseline="-25000" dirty="0">
                <a:highlight>
                  <a:srgbClr val="FFFF00"/>
                </a:highlight>
              </a:rPr>
              <a:t>Z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effectLst/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highlight>
                  <a:srgbClr val="FFFF00"/>
                </a:highlight>
              </a:rPr>
              <a:t>)</a:t>
            </a:r>
            <a:endParaRPr lang="en-US" altLang="ja-JP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baseline="-25000" dirty="0"/>
          </a:p>
          <a:p>
            <a:pPr marL="0" indent="0">
              <a:buNone/>
            </a:pPr>
            <a:endParaRPr kumimoji="1" lang="ja-JP" alt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B869-1750-E7A6-2827-1B8E77E8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46" y="3138267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" y="2967876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614485" y="452135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30142" y="453077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100609" y="4422806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930142" y="3622814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703694" y="5171898"/>
            <a:ext cx="1018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J</a:t>
            </a:r>
            <a:r>
              <a:rPr lang="en-US" altLang="ja-JP" baseline="-25000" dirty="0"/>
              <a:t>Z</a:t>
            </a:r>
            <a:r>
              <a:rPr lang="en-US" altLang="ja-JP" sz="2400" dirty="0"/>
              <a:t> corresponds to the 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kumimoji="1" lang="el-GR" altLang="ja-JP" sz="24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</a:t>
            </a:r>
            <a:r>
              <a:rPr lang="en-US" altLang="ja-JP" sz="2400" b="1" dirty="0">
                <a:solidFill>
                  <a:srgbClr val="FF0000"/>
                </a:solidFill>
              </a:rPr>
              <a:t>divergences</a:t>
            </a:r>
            <a:endParaRPr lang="en-US" altLang="ja-JP" sz="2400" dirty="0"/>
          </a:p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59139" y="2306918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94" y="940794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2" y="-109728"/>
            <a:ext cx="1170789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 viewpoint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172472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 </a:t>
            </a:r>
            <a:r>
              <a:rPr lang="en-US" altLang="ja-JP" sz="2400" dirty="0" err="1"/>
              <a:t>wrt</a:t>
            </a:r>
            <a:r>
              <a:rPr lang="en-US" altLang="ja-JP" sz="2400" dirty="0"/>
              <a:t>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2</a:t>
            </a:r>
            <a:r>
              <a:rPr lang="en-US" altLang="ja-JP" sz="24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parameterized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000" dirty="0"/>
              <a:t>Gen. Euclidean Divergence:  </a:t>
            </a:r>
            <a:r>
              <a:rPr lang="en-US" altLang="ja-JP" sz="2400" dirty="0"/>
              <a:t>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Q: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3869473" y="1043527"/>
            <a:ext cx="8140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-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- 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831444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</a:t>
            </a:r>
            <a:r>
              <a:rPr kumimoji="1" lang="en-US" altLang="ja-JP" b="1" dirty="0">
                <a:solidFill>
                  <a:schemeClr val="accent4"/>
                </a:solidFill>
              </a:rPr>
              <a:t>randomized Bregman manifolds </a:t>
            </a:r>
            <a:r>
              <a:rPr kumimoji="1" lang="en-US" altLang="ja-JP" dirty="0"/>
              <a:t>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4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188747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An example of Information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eometry in action!  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E3DC7-4BB6-AC67-2018-83D6DCF16A05}"/>
              </a:ext>
            </a:extLst>
          </p:cNvPr>
          <p:cNvSpPr txBox="1"/>
          <p:nvPr/>
        </p:nvSpPr>
        <p:spPr>
          <a:xfrm>
            <a:off x="3489732" y="228589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A9248-7292-624B-12AE-7EC3E0F78E6B}"/>
              </a:ext>
            </a:extLst>
          </p:cNvPr>
          <p:cNvSpPr txBox="1"/>
          <p:nvPr/>
        </p:nvSpPr>
        <p:spPr>
          <a:xfrm>
            <a:off x="3446395" y="305149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D6760-1CE9-34D0-BCAC-29C4CA71688F}"/>
              </a:ext>
            </a:extLst>
          </p:cNvPr>
          <p:cNvSpPr txBox="1"/>
          <p:nvPr/>
        </p:nvSpPr>
        <p:spPr>
          <a:xfrm>
            <a:off x="3446395" y="372660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(M,N)-Bregman divergences</a:t>
            </a:r>
            <a:endParaRPr kumimoji="1" lang="ja-JP" altLang="en-US" b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probability densities </a:t>
            </a:r>
            <a:r>
              <a:rPr kumimoji="1" lang="en-US" altLang="ja-JP" sz="2600" dirty="0"/>
              <a:t>p(x) and q(x)</a:t>
            </a:r>
            <a:r>
              <a:rPr kumimoji="1" lang="en-US" altLang="ja-JP" dirty="0"/>
              <a:t>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 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 (which is a pointwise extended scalar BD)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>
                <a:highlight>
                  <a:srgbClr val="FFFF00"/>
                </a:highlight>
              </a:rPr>
              <a:t>(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highlight>
                  <a:srgbClr val="FFFF00"/>
                </a:highlight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highlight>
                  <a:srgbClr val="FFFF00"/>
                </a:highlight>
                <a:latin typeface="Source Sans Pro" panose="020B0503030403020204" pitchFamily="34" charset="0"/>
              </a:rPr>
              <a:t>x functions which also remain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6694" y="2515868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267629" y="1790724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F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 Z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81249" y="3951605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4000133" y="3046903"/>
            <a:ext cx="2250636" cy="161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250769" y="281607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000133" y="3208172"/>
            <a:ext cx="2181116" cy="974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8741" cy="6097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266492" y="6551417"/>
            <a:ext cx="116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4197514" y="2791516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3D054-162A-D587-D6B1-489105ED918C}"/>
              </a:ext>
            </a:extLst>
          </p:cNvPr>
          <p:cNvSpPr txBox="1"/>
          <p:nvPr/>
        </p:nvSpPr>
        <p:spPr>
          <a:xfrm>
            <a:off x="6213325" y="4393720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Monte Carlo Bregman divergence</a:t>
            </a:r>
            <a:endParaRPr kumimoji="1" lang="ja-JP" altLang="en-US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B3150-C5CF-935A-DF29-716020D23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63977" y="3313956"/>
            <a:ext cx="2149348" cy="1310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3FBB6-250B-4817-8E74-30C0BFF0B7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97368" y="3196498"/>
            <a:ext cx="2516361" cy="58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14F07D-2E0C-24C3-17B0-5A4C79D9DE43}"/>
              </a:ext>
            </a:extLst>
          </p:cNvPr>
          <p:cNvSpPr txBox="1"/>
          <p:nvPr/>
        </p:nvSpPr>
        <p:spPr>
          <a:xfrm>
            <a:off x="6513729" y="3550084"/>
            <a:ext cx="442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Curved Bregman divergence</a:t>
            </a:r>
            <a:endParaRPr kumimoji="1" lang="ja-JP" altLang="en-US" sz="2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1183B8-ED2D-444D-6D06-C3B809632CCC}"/>
              </a:ext>
            </a:extLst>
          </p:cNvPr>
          <p:cNvCxnSpPr>
            <a:cxnSpLocks/>
          </p:cNvCxnSpPr>
          <p:nvPr/>
        </p:nvCxnSpPr>
        <p:spPr>
          <a:xfrm>
            <a:off x="4035418" y="3248282"/>
            <a:ext cx="2403375" cy="207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2F0EB29-C057-8B6C-16EC-80A2BBED0EB2}"/>
              </a:ext>
            </a:extLst>
          </p:cNvPr>
          <p:cNvSpPr txBox="1"/>
          <p:nvPr/>
        </p:nvSpPr>
        <p:spPr>
          <a:xfrm>
            <a:off x="6472651" y="3233419"/>
            <a:ext cx="576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/>
              <a:t>Subdimensional</a:t>
            </a:r>
            <a:r>
              <a:rPr kumimoji="1" lang="en-US" altLang="ja-JP" sz="2400" b="1" dirty="0"/>
              <a:t> Bregman divergence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969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000" dirty="0"/>
              <a:t>  with special thanks to Richard Nock, Ke Sun, Ehsan Amid, and </a:t>
            </a:r>
            <a:r>
              <a:rPr kumimoji="1" lang="en-US" altLang="ja-JP" sz="2000" dirty="0"/>
              <a:t>Alexander </a:t>
            </a:r>
            <a:r>
              <a:rPr kumimoji="1" lang="en-US" altLang="ja-JP" sz="2000" dirty="0" err="1"/>
              <a:t>Soen</a:t>
            </a:r>
            <a:r>
              <a:rPr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85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128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0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           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                     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</a:t>
            </a:r>
            <a:r>
              <a:rPr kumimoji="1" lang="en-US" altLang="ja-JP" b="1" dirty="0"/>
              <a:t>family</a:t>
            </a:r>
            <a:r>
              <a:rPr kumimoji="1" lang="en-US" altLang="ja-JP" dirty="0"/>
              <a:t>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537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5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717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6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 (slope transform):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nice convex functions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 dual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" y="0"/>
            <a:ext cx="12411919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divergence: </a:t>
            </a:r>
            <a:r>
              <a:rPr lang="en-US" altLang="ja-JP" sz="4000" b="1" dirty="0">
                <a:solidFill>
                  <a:schemeClr val="accent5"/>
                </a:solidFill>
              </a:rPr>
              <a:t>Mixed parameterization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 + 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</a:t>
            </a:r>
          </a:p>
          <a:p>
            <a:pPr marL="0" indent="0">
              <a:buNone/>
            </a:pPr>
            <a:r>
              <a:rPr kumimoji="1" lang="en-US" altLang="ja-JP" dirty="0"/>
              <a:t>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+ 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- 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  ≥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dirty="0"/>
              <a:t> Two parameterizations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baseline="-25000" dirty="0"/>
              <a:t> </a:t>
            </a:r>
            <a:r>
              <a:rPr lang="el-GR" altLang="ja-JP" dirty="0"/>
              <a:t> </a:t>
            </a:r>
            <a:r>
              <a:rPr lang="en-US" altLang="ja-JP" dirty="0"/>
              <a:t>and </a:t>
            </a:r>
            <a:r>
              <a:rPr lang="el-GR" altLang="ja-JP" dirty="0"/>
              <a:t>η </a:t>
            </a:r>
            <a:r>
              <a:rPr lang="en-US" altLang="ja-JP" sz="2800" dirty="0"/>
              <a:t>:   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</a:t>
            </a:r>
            <a:r>
              <a:rPr kumimoji="1" lang="en-US" altLang="ja-JP" b="1" dirty="0">
                <a:solidFill>
                  <a:srgbClr val="FF0000"/>
                </a:solidFill>
              </a:rPr>
              <a:t> Y</a:t>
            </a:r>
            <a:r>
              <a:rPr kumimoji="1" lang="en-US" altLang="ja-JP" b="1" baseline="-25000" dirty="0">
                <a:solidFill>
                  <a:srgbClr val="FF0000"/>
                </a:solidFill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</a:rPr>
              <a:t>1,</a:t>
            </a:r>
            <a:r>
              <a:rPr lang="el-GR" altLang="ja-JP" b="1" dirty="0">
                <a:solidFill>
                  <a:srgbClr val="FF0000"/>
                </a:solidFill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en-US" altLang="ja-JP" dirty="0"/>
              <a:t> E</a:t>
            </a:r>
            <a:r>
              <a:rPr kumimoji="1" lang="en-US" altLang="ja-JP" dirty="0"/>
              <a:t>quivalent expressions  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sz="2400" dirty="0"/>
              <a:t>      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=</a:t>
            </a:r>
            <a:r>
              <a:rPr kumimoji="1" lang="en-US" altLang="ja-JP" sz="2400" dirty="0"/>
              <a:t> Y</a:t>
            </a:r>
            <a:r>
              <a:rPr kumimoji="1" lang="en-US" altLang="ja-JP" sz="2400" baseline="-25000" dirty="0"/>
              <a:t>F, F*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</a:rPr>
              <a:t>θ</a:t>
            </a:r>
            <a:r>
              <a:rPr lang="en-US" altLang="ja-JP" sz="2400" i="0" baseline="-25000" dirty="0">
                <a:effectLst/>
              </a:rPr>
              <a:t>1,</a:t>
            </a:r>
            <a:r>
              <a:rPr lang="el-GR" altLang="ja-JP" sz="2400" dirty="0"/>
              <a:t> η</a:t>
            </a:r>
            <a:r>
              <a:rPr lang="en-US" altLang="ja-JP" sz="2400" baseline="-25000" dirty="0"/>
              <a:t>2</a:t>
            </a:r>
            <a:r>
              <a:rPr kumimoji="1" lang="en-US" altLang="ja-JP" sz="2400" dirty="0"/>
              <a:t>) = Y</a:t>
            </a:r>
            <a:r>
              <a:rPr kumimoji="1" lang="en-US" altLang="ja-JP" sz="2400" baseline="-25000" dirty="0"/>
              <a:t>F*, F</a:t>
            </a:r>
            <a:r>
              <a:rPr lang="en-US" altLang="ja-JP" sz="2400" dirty="0"/>
              <a:t>(</a:t>
            </a:r>
            <a:r>
              <a:rPr lang="el-GR" altLang="ja-JP" sz="2400" dirty="0"/>
              <a:t>η</a:t>
            </a:r>
            <a:r>
              <a:rPr lang="en-US" altLang="ja-JP" sz="2400" baseline="-25000" dirty="0"/>
              <a:t>2,</a:t>
            </a:r>
            <a:r>
              <a:rPr lang="el-GR" altLang="ja-JP" sz="2400" i="0" dirty="0">
                <a:effectLst/>
              </a:rPr>
              <a:t> θ</a:t>
            </a:r>
            <a:r>
              <a:rPr lang="en-US" altLang="ja-JP" sz="2400" i="0" baseline="-25000" dirty="0">
                <a:effectLst/>
              </a:rPr>
              <a:t>1</a:t>
            </a:r>
            <a:r>
              <a:rPr kumimoji="1" lang="en-US" altLang="ja-JP" sz="2400" dirty="0"/>
              <a:t>) = </a:t>
            </a:r>
            <a:r>
              <a:rPr lang="en-US" altLang="ja-JP" sz="2400" dirty="0"/>
              <a:t>B</a:t>
            </a:r>
            <a:r>
              <a:rPr lang="en-US" altLang="ja-JP" sz="2400" baseline="-25000" dirty="0"/>
              <a:t>F*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 = D</a:t>
            </a:r>
            <a:r>
              <a:rPr lang="en-US" altLang="ja-JP" sz="2400" baseline="-25000" dirty="0"/>
              <a:t>KL</a:t>
            </a:r>
            <a:r>
              <a:rPr lang="en-US" altLang="ja-JP" sz="2400" dirty="0"/>
              <a:t>*(p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 : p</a:t>
            </a:r>
            <a:r>
              <a:rPr lang="el-GR" altLang="ja-JP" sz="2400" i="0" baseline="-2500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6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935151-0D7E-5F3B-40CA-7E9120358522}"/>
              </a:ext>
            </a:extLst>
          </p:cNvPr>
          <p:cNvSpPr txBox="1"/>
          <p:nvPr/>
        </p:nvSpPr>
        <p:spPr>
          <a:xfrm>
            <a:off x="72948" y="2967335"/>
            <a:ext cx="2587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Area interpretation</a:t>
            </a:r>
          </a:p>
          <a:p>
            <a:r>
              <a:rPr lang="en-US" altLang="ja-JP" dirty="0"/>
              <a:t>derived from integrals</a:t>
            </a:r>
          </a:p>
          <a:p>
            <a:r>
              <a:rPr lang="en-US" altLang="ja-JP" dirty="0"/>
              <a:t>of monotone gradients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458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   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divergences except for generalized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</a:t>
            </a:r>
            <a:r>
              <a:rPr kumimoji="1" lang="en-US" altLang="ja-JP" i="1" dirty="0"/>
              <a:t>double the dimension</a:t>
            </a:r>
            <a:r>
              <a:rPr kumimoji="1" lang="en-US" altLang="ja-JP" dirty="0"/>
              <a:t>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general! </a:t>
            </a:r>
            <a:r>
              <a:rPr kumimoji="1" lang="en-US" altLang="ja-JP" b="1" dirty="0"/>
              <a:t>Curved Bregman divergence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16515</TotalTime>
  <Words>6623</Words>
  <Application>Microsoft Office PowerPoint</Application>
  <PresentationFormat>Widescreen</PresentationFormat>
  <Paragraphs>757</Paragraphs>
  <Slides>60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-apple-system</vt:lpstr>
      <vt:lpstr>Google Sans</vt:lpstr>
      <vt:lpstr>inherit</vt:lpstr>
      <vt:lpstr>Inter</vt:lpstr>
      <vt:lpstr>游ゴシック</vt:lpstr>
      <vt:lpstr>游ゴシック Light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Bregman divergence  (1960’s)</vt:lpstr>
      <vt:lpstr>Bregman divergence: Taylor remainder viewpoint</vt:lpstr>
      <vt:lpstr>Bregman divergences in machine learning</vt:lpstr>
      <vt:lpstr>Multivariate Bregman divergence as families of                                       univariate Bregman divergences</vt:lpstr>
      <vt:lpstr>Convex duality via Legendre-Fenchel transform</vt:lpstr>
      <vt:lpstr> Fenchel-Young divergence: Mixed parameterization</vt:lpstr>
      <vt:lpstr>Visual interpretation of Fenchel-Young divergences</vt:lpstr>
      <vt:lpstr>Symmetrized Bregman divergences are not Bregman     divergences except for generalized quadratic distances   </vt:lpstr>
      <vt:lpstr>How can we measure other convexity gaps in graphs?</vt:lpstr>
      <vt:lpstr>Total Bregman divergences</vt:lpstr>
      <vt:lpstr>Bregman-type divergences measuring convexity gaps</vt:lpstr>
      <vt:lpstr>Duo Bregman divergences:  Generalize BDs with a pair of generators</vt:lpstr>
      <vt:lpstr>KLD between nested exponential families              amount to duo Bregman divergences</vt:lpstr>
      <vt:lpstr>Application of duo Bregman divergences: Clustering distributions with different supports</vt:lpstr>
      <vt:lpstr>Ordinary and duo Fenchel-Young divergences</vt:lpstr>
      <vt:lpstr>PowerPoint Presentation</vt:lpstr>
      <vt:lpstr>PowerPoint Presentation</vt:lpstr>
      <vt:lpstr>Example: Bregman manifold of multivariate normal pdfs</vt:lpstr>
      <vt:lpstr>Bregman manifolds and contrast functions </vt:lpstr>
      <vt:lpstr>Fisher-Rao geodesics for d-variate normal pdfs</vt:lpstr>
      <vt:lpstr>Inductive matrix arithmetic-harmonic mean (AHM) </vt:lpstr>
      <vt:lpstr>Geometric interpretation of the AHM matrix mean</vt:lpstr>
      <vt:lpstr>Bregman manifolds and Bregman divergences</vt:lpstr>
      <vt:lpstr>Answer:   Kullback-Leibler divergence between   non-normalized exponential family densities</vt:lpstr>
      <vt:lpstr>Proof: KLD non-normalized EFs = BD wrt Z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Monte Carlo Bregman divergences</vt:lpstr>
      <vt:lpstr>An example of Information Geometry in action!   </vt:lpstr>
      <vt:lpstr>Dual geodesics and Fisher-Rao geodesics on the categorical manifold</vt:lpstr>
      <vt:lpstr>Jensen-Shannon centroid for mixtures</vt:lpstr>
      <vt:lpstr>Jensen-Bregman divergence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Summary</vt:lpstr>
      <vt:lpstr>Bregman manifolds have Hessian metrics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90</cp:revision>
  <cp:lastPrinted>2024-06-05T05:54:08Z</cp:lastPrinted>
  <dcterms:created xsi:type="dcterms:W3CDTF">2024-06-03T06:16:47Z</dcterms:created>
  <dcterms:modified xsi:type="dcterms:W3CDTF">2024-07-01T02:07:21Z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